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2"/>
  </p:notesMasterIdLst>
  <p:sldIdLst>
    <p:sldId id="256" r:id="rId2"/>
    <p:sldId id="267" r:id="rId3"/>
    <p:sldId id="265" r:id="rId4"/>
    <p:sldId id="266" r:id="rId5"/>
    <p:sldId id="257" r:id="rId6"/>
    <p:sldId id="261" r:id="rId7"/>
    <p:sldId id="258" r:id="rId8"/>
    <p:sldId id="259"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70688" autoAdjust="0"/>
  </p:normalViewPr>
  <p:slideViewPr>
    <p:cSldViewPr snapToGrid="0">
      <p:cViewPr>
        <p:scale>
          <a:sx n="65" d="100"/>
          <a:sy n="65" d="100"/>
        </p:scale>
        <p:origin x="1258"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D34C77-3051-4EDE-A793-3387D92DB081}" type="datetimeFigureOut">
              <a:rPr lang="en-GB" smtClean="0"/>
              <a:t>19/08/2025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04ECAB-FE97-485B-BACD-AE16A94D18B3}" type="slidenum">
              <a:rPr lang="en-GB" smtClean="0"/>
              <a:t>‹#›</a:t>
            </a:fld>
            <a:endParaRPr lang="en-GB"/>
          </a:p>
        </p:txBody>
      </p:sp>
    </p:spTree>
    <p:extLst>
      <p:ext uri="{BB962C8B-B14F-4D97-AF65-F5344CB8AC3E}">
        <p14:creationId xmlns:p14="http://schemas.microsoft.com/office/powerpoint/2010/main" val="3460894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804ECAB-FE97-485B-BACD-AE16A94D18B3}" type="slidenum">
              <a:rPr lang="en-GB" smtClean="0"/>
              <a:t>1</a:t>
            </a:fld>
            <a:endParaRPr lang="en-GB"/>
          </a:p>
        </p:txBody>
      </p:sp>
    </p:spTree>
    <p:extLst>
      <p:ext uri="{BB962C8B-B14F-4D97-AF65-F5344CB8AC3E}">
        <p14:creationId xmlns:p14="http://schemas.microsoft.com/office/powerpoint/2010/main" val="2884956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B9BE4-BF90-2A4E-182B-8CE0A351C9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A43C44-A642-91DC-28B6-1FB49DC39E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2DF8F5-9228-E658-C530-FE73A11F2190}"/>
              </a:ext>
            </a:extLst>
          </p:cNvPr>
          <p:cNvSpPr>
            <a:spLocks noGrp="1"/>
          </p:cNvSpPr>
          <p:nvPr>
            <p:ph type="body" idx="1"/>
          </p:nvPr>
        </p:nvSpPr>
        <p:spPr/>
        <p:txBody>
          <a:bodyPr/>
          <a:lstStyle/>
          <a:p>
            <a:r>
              <a:rPr lang="en-GB" dirty="0"/>
              <a:t>What characteristics do we want for a good way to present the good news?</a:t>
            </a:r>
          </a:p>
          <a:p>
            <a:pPr marL="171450" indent="-171450">
              <a:buFont typeface="Arial" panose="020B0604020202020204" pitchFamily="34" charset="0"/>
              <a:buChar char="•"/>
            </a:pPr>
            <a:r>
              <a:rPr lang="en-GB" dirty="0"/>
              <a:t>Brief</a:t>
            </a:r>
          </a:p>
          <a:p>
            <a:pPr marL="171450" indent="-171450">
              <a:buFont typeface="Arial" panose="020B0604020202020204" pitchFamily="34" charset="0"/>
              <a:buChar char="•"/>
            </a:pPr>
            <a:r>
              <a:rPr lang="en-GB" dirty="0"/>
              <a:t>Cover the essentials of the faith</a:t>
            </a:r>
          </a:p>
          <a:p>
            <a:pPr marL="171450" indent="-171450">
              <a:buFont typeface="Arial" panose="020B0604020202020204" pitchFamily="34" charset="0"/>
              <a:buChar char="•"/>
            </a:pPr>
            <a:r>
              <a:rPr lang="en-GB" dirty="0"/>
              <a:t>Easy to learn</a:t>
            </a:r>
          </a:p>
          <a:p>
            <a:pPr marL="171450" indent="-171450">
              <a:buFont typeface="Arial" panose="020B0604020202020204" pitchFamily="34" charset="0"/>
              <a:buChar char="•"/>
            </a:pPr>
            <a:r>
              <a:rPr lang="en-GB" dirty="0"/>
              <a:t>Attention grabbing</a:t>
            </a:r>
          </a:p>
          <a:p>
            <a:pPr marL="171450" indent="-171450">
              <a:buFont typeface="Arial" panose="020B0604020202020204" pitchFamily="34" charset="0"/>
              <a:buChar char="•"/>
            </a:pPr>
            <a:r>
              <a:rPr lang="en-GB" dirty="0"/>
              <a:t>Use minimal resources</a:t>
            </a:r>
          </a:p>
          <a:p>
            <a:pPr marL="171450" indent="-171450">
              <a:buFont typeface="Arial" panose="020B0604020202020204" pitchFamily="34" charset="0"/>
              <a:buChar char="•"/>
            </a:pPr>
            <a:r>
              <a:rPr lang="en-GB" dirty="0"/>
              <a:t>Avoid unnecessary jargon</a:t>
            </a:r>
          </a:p>
          <a:p>
            <a:pPr marL="171450" indent="-171450">
              <a:buFont typeface="Arial" panose="020B0604020202020204" pitchFamily="34" charset="0"/>
              <a:buChar char="•"/>
            </a:pPr>
            <a:r>
              <a:rPr lang="en-GB" dirty="0"/>
              <a:t>Invites a response</a:t>
            </a:r>
          </a:p>
        </p:txBody>
      </p:sp>
      <p:sp>
        <p:nvSpPr>
          <p:cNvPr id="4" name="Slide Number Placeholder 3">
            <a:extLst>
              <a:ext uri="{FF2B5EF4-FFF2-40B4-BE49-F238E27FC236}">
                <a16:creationId xmlns:a16="http://schemas.microsoft.com/office/drawing/2014/main" id="{51939B75-705D-AC1D-7201-DAF0CC1F377E}"/>
              </a:ext>
            </a:extLst>
          </p:cNvPr>
          <p:cNvSpPr>
            <a:spLocks noGrp="1"/>
          </p:cNvSpPr>
          <p:nvPr>
            <p:ph type="sldNum" sz="quarter" idx="5"/>
          </p:nvPr>
        </p:nvSpPr>
        <p:spPr/>
        <p:txBody>
          <a:bodyPr/>
          <a:lstStyle/>
          <a:p>
            <a:fld id="{B804ECAB-FE97-485B-BACD-AE16A94D18B3}" type="slidenum">
              <a:rPr lang="en-GB" smtClean="0"/>
              <a:t>3</a:t>
            </a:fld>
            <a:endParaRPr lang="en-GB"/>
          </a:p>
        </p:txBody>
      </p:sp>
    </p:spTree>
    <p:extLst>
      <p:ext uri="{BB962C8B-B14F-4D97-AF65-F5344CB8AC3E}">
        <p14:creationId xmlns:p14="http://schemas.microsoft.com/office/powerpoint/2010/main" val="305290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way we are using this first day is not as a “cherry picked” attempt to summarise the whole gospel from one verse taking out of context. Rather, this one verse functions as an effective memory aid to us because it mentions the “skeleton“ </a:t>
            </a:r>
            <a:r>
              <a:rPr lang="en-GB"/>
              <a:t>or “scaffold” for most </a:t>
            </a:r>
            <a:r>
              <a:rPr lang="en-GB" dirty="0"/>
              <a:t>of the key concepts. Just saying it to someone and then leaving it that would still be fine, but you might find that people won’t think deeply enough about it.</a:t>
            </a:r>
          </a:p>
        </p:txBody>
      </p:sp>
      <p:sp>
        <p:nvSpPr>
          <p:cNvPr id="4" name="Slide Number Placeholder 3"/>
          <p:cNvSpPr>
            <a:spLocks noGrp="1"/>
          </p:cNvSpPr>
          <p:nvPr>
            <p:ph type="sldNum" sz="quarter" idx="5"/>
          </p:nvPr>
        </p:nvSpPr>
        <p:spPr/>
        <p:txBody>
          <a:bodyPr/>
          <a:lstStyle/>
          <a:p>
            <a:fld id="{B804ECAB-FE97-485B-BACD-AE16A94D18B3}" type="slidenum">
              <a:rPr lang="en-GB" smtClean="0"/>
              <a:t>4</a:t>
            </a:fld>
            <a:endParaRPr lang="en-GB"/>
          </a:p>
        </p:txBody>
      </p:sp>
    </p:spTree>
    <p:extLst>
      <p:ext uri="{BB962C8B-B14F-4D97-AF65-F5344CB8AC3E}">
        <p14:creationId xmlns:p14="http://schemas.microsoft.com/office/powerpoint/2010/main" val="3905642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line of the above (and many of the coloured words) has quite a lot of depth that goes beyond the most straightforward literal and obvious meaning of this one verse, and acts a reminder for the most important biblical themes around the Good News.</a:t>
            </a:r>
          </a:p>
          <a:p>
            <a:endParaRPr lang="en-GB" dirty="0"/>
          </a:p>
          <a:p>
            <a:r>
              <a:rPr lang="en-GB" dirty="0"/>
              <a:t>For example, the first line linked up with a whole arc of biblical passages describing the brokenness of the current world, our shattered relationships with God and other people and the dynamics of what happens when we live “our own way” instead of God’s way.</a:t>
            </a:r>
          </a:p>
          <a:p>
            <a:endParaRPr lang="en-GB" dirty="0"/>
          </a:p>
          <a:p>
            <a:r>
              <a:rPr lang="en-GB" dirty="0"/>
              <a:t>The second line looks at the pattern of how God has the capability to fill us with his life again, and the concept of eternal life is worth remembering in its fullest and most expensive sense. This includes connectedness with God, love, joy and peace being supernaturally provided to us, personal transformation and hope of an escape from the never ending problems and injustices of this current world.</a:t>
            </a:r>
          </a:p>
          <a:p>
            <a:endParaRPr lang="en-GB" dirty="0"/>
          </a:p>
          <a:p>
            <a:r>
              <a:rPr lang="en-GB" dirty="0"/>
              <a:t>The third line describes what God has done to give us access to his life despite our sin, and ends with a reminder of what we need to do to access that.</a:t>
            </a:r>
          </a:p>
          <a:p>
            <a:r>
              <a:rPr lang="en-GB" dirty="0"/>
              <a:t>Note, making Jesus your Lord will mean committing to obey him, but as long as the commitment to obey him is genuine then he is your Lord and that is all that is needed to receive the free gift of eternal life, no matter how successful we are at that obedience. It’s not what you do that matters, it’s who has your allegiance!</a:t>
            </a:r>
          </a:p>
          <a:p>
            <a:r>
              <a:rPr lang="en-GB" dirty="0"/>
              <a:t>(Of course, if we aren’t serious about obeying, then it’s not the lack of obedience that will cause us to miss out on life…it’s the fact that Jesus is not really our Boss.)</a:t>
            </a:r>
          </a:p>
          <a:p>
            <a:endParaRPr lang="en-GB" dirty="0"/>
          </a:p>
          <a:p>
            <a:r>
              <a:rPr lang="en-GB" dirty="0"/>
              <a:t>I like to count off the bullet points on my fingers as I give the message, but I have also tried writing it out on a blank card or even annotating around it sometimes or even saying it while sketching a little diagram. I could equally type this into a text message or a </a:t>
            </a:r>
            <a:r>
              <a:rPr lang="en-GB" dirty="0" err="1"/>
              <a:t>facebook</a:t>
            </a:r>
            <a:r>
              <a:rPr lang="en-GB" dirty="0"/>
              <a:t> post. I’d suggest learning how to say it verbally but also having a pen and some cards with you in case you want to write it.</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B804ECAB-FE97-485B-BACD-AE16A94D18B3}" type="slidenum">
              <a:rPr lang="en-GB" smtClean="0"/>
              <a:t>5</a:t>
            </a:fld>
            <a:endParaRPr lang="en-GB"/>
          </a:p>
        </p:txBody>
      </p:sp>
    </p:spTree>
    <p:extLst>
      <p:ext uri="{BB962C8B-B14F-4D97-AF65-F5344CB8AC3E}">
        <p14:creationId xmlns:p14="http://schemas.microsoft.com/office/powerpoint/2010/main" val="221066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2x each with partner</a:t>
            </a:r>
            <a:endParaRPr lang="en-GB" dirty="0"/>
          </a:p>
          <a:p>
            <a:endParaRPr lang="en-GB" dirty="0"/>
          </a:p>
        </p:txBody>
      </p:sp>
      <p:sp>
        <p:nvSpPr>
          <p:cNvPr id="4" name="Slide Number Placeholder 3"/>
          <p:cNvSpPr>
            <a:spLocks noGrp="1"/>
          </p:cNvSpPr>
          <p:nvPr>
            <p:ph type="sldNum" sz="quarter" idx="5"/>
          </p:nvPr>
        </p:nvSpPr>
        <p:spPr/>
        <p:txBody>
          <a:bodyPr/>
          <a:lstStyle/>
          <a:p>
            <a:fld id="{B804ECAB-FE97-485B-BACD-AE16A94D18B3}" type="slidenum">
              <a:rPr lang="en-GB" smtClean="0"/>
              <a:t>6</a:t>
            </a:fld>
            <a:endParaRPr lang="en-GB"/>
          </a:p>
        </p:txBody>
      </p:sp>
    </p:spTree>
    <p:extLst>
      <p:ext uri="{BB962C8B-B14F-4D97-AF65-F5344CB8AC3E}">
        <p14:creationId xmlns:p14="http://schemas.microsoft.com/office/powerpoint/2010/main" val="2946698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804ECAB-FE97-485B-BACD-AE16A94D18B3}" type="slidenum">
              <a:rPr lang="en-GB" smtClean="0"/>
              <a:t>7</a:t>
            </a:fld>
            <a:endParaRPr lang="en-GB"/>
          </a:p>
        </p:txBody>
      </p:sp>
    </p:spTree>
    <p:extLst>
      <p:ext uri="{BB962C8B-B14F-4D97-AF65-F5344CB8AC3E}">
        <p14:creationId xmlns:p14="http://schemas.microsoft.com/office/powerpoint/2010/main" val="1565265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2x practice with partner</a:t>
            </a:r>
            <a:endParaRPr lang="en-GB" dirty="0"/>
          </a:p>
        </p:txBody>
      </p:sp>
      <p:sp>
        <p:nvSpPr>
          <p:cNvPr id="4" name="Slide Number Placeholder 3"/>
          <p:cNvSpPr>
            <a:spLocks noGrp="1"/>
          </p:cNvSpPr>
          <p:nvPr>
            <p:ph type="sldNum" sz="quarter" idx="5"/>
          </p:nvPr>
        </p:nvSpPr>
        <p:spPr/>
        <p:txBody>
          <a:bodyPr/>
          <a:lstStyle/>
          <a:p>
            <a:fld id="{B804ECAB-FE97-485B-BACD-AE16A94D18B3}" type="slidenum">
              <a:rPr lang="en-GB" smtClean="0"/>
              <a:t>9</a:t>
            </a:fld>
            <a:endParaRPr lang="en-GB"/>
          </a:p>
        </p:txBody>
      </p:sp>
    </p:spTree>
    <p:extLst>
      <p:ext uri="{BB962C8B-B14F-4D97-AF65-F5344CB8AC3E}">
        <p14:creationId xmlns:p14="http://schemas.microsoft.com/office/powerpoint/2010/main" val="116905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41517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2630371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5347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931456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2465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3191357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558043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297616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19705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4C040A-634B-4348-97A4-EABCF4DFFB70}" type="datetimeFigureOut">
              <a:rPr lang="en-GB" smtClean="0"/>
              <a:t>19/08/2025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313823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4C040A-634B-4348-97A4-EABCF4DFFB70}" type="datetimeFigureOut">
              <a:rPr lang="en-GB" smtClean="0"/>
              <a:t>19/08/2025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4283010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4C040A-634B-4348-97A4-EABCF4DFFB70}" type="datetimeFigureOut">
              <a:rPr lang="en-GB" smtClean="0"/>
              <a:t>19/08/2025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223176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4C040A-634B-4348-97A4-EABCF4DFFB70}" type="datetimeFigureOut">
              <a:rPr lang="en-GB" smtClean="0"/>
              <a:t>19/08/2025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75256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C040A-634B-4348-97A4-EABCF4DFFB70}" type="datetimeFigureOut">
              <a:rPr lang="en-GB" smtClean="0"/>
              <a:t>19/08/2025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358686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4C040A-634B-4348-97A4-EABCF4DFFB70}" type="datetimeFigureOut">
              <a:rPr lang="en-GB" smtClean="0"/>
              <a:t>19/08/2025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398171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4C040A-634B-4348-97A4-EABCF4DFFB70}" type="datetimeFigureOut">
              <a:rPr lang="en-GB" smtClean="0"/>
              <a:t>19/08/2025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22891-BDA9-4402-98FA-9C082F08DE9D}" type="slidenum">
              <a:rPr lang="en-GB" smtClean="0"/>
              <a:t>‹#›</a:t>
            </a:fld>
            <a:endParaRPr lang="en-GB"/>
          </a:p>
        </p:txBody>
      </p:sp>
    </p:spTree>
    <p:extLst>
      <p:ext uri="{BB962C8B-B14F-4D97-AF65-F5344CB8AC3E}">
        <p14:creationId xmlns:p14="http://schemas.microsoft.com/office/powerpoint/2010/main" val="3923458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4C040A-634B-4348-97A4-EABCF4DFFB70}" type="datetimeFigureOut">
              <a:rPr lang="en-GB" smtClean="0"/>
              <a:t>19/08/2025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322891-BDA9-4402-98FA-9C082F08DE9D}" type="slidenum">
              <a:rPr lang="en-GB" smtClean="0"/>
              <a:t>‹#›</a:t>
            </a:fld>
            <a:endParaRPr lang="en-GB"/>
          </a:p>
        </p:txBody>
      </p:sp>
    </p:spTree>
    <p:extLst>
      <p:ext uri="{BB962C8B-B14F-4D97-AF65-F5344CB8AC3E}">
        <p14:creationId xmlns:p14="http://schemas.microsoft.com/office/powerpoint/2010/main" val="342295609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0F2E-43B2-B958-5F6F-9671E87BEE03}"/>
              </a:ext>
            </a:extLst>
          </p:cNvPr>
          <p:cNvSpPr>
            <a:spLocks noGrp="1"/>
          </p:cNvSpPr>
          <p:nvPr>
            <p:ph type="ctrTitle"/>
          </p:nvPr>
        </p:nvSpPr>
        <p:spPr>
          <a:xfrm>
            <a:off x="572346" y="1640731"/>
            <a:ext cx="9109919" cy="2808051"/>
          </a:xfrm>
        </p:spPr>
        <p:txBody>
          <a:bodyPr>
            <a:normAutofit/>
          </a:bodyPr>
          <a:lstStyle/>
          <a:p>
            <a:r>
              <a:rPr lang="en-GB" sz="8800" dirty="0"/>
              <a:t>Communicating the Good News</a:t>
            </a:r>
          </a:p>
        </p:txBody>
      </p:sp>
    </p:spTree>
    <p:extLst>
      <p:ext uri="{BB962C8B-B14F-4D97-AF65-F5344CB8AC3E}">
        <p14:creationId xmlns:p14="http://schemas.microsoft.com/office/powerpoint/2010/main" val="2837345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270F-FFB3-77F3-F7DA-E146DACB3A21}"/>
              </a:ext>
            </a:extLst>
          </p:cNvPr>
          <p:cNvSpPr>
            <a:spLocks noGrp="1"/>
          </p:cNvSpPr>
          <p:nvPr>
            <p:ph type="title"/>
          </p:nvPr>
        </p:nvSpPr>
        <p:spPr/>
        <p:txBody>
          <a:bodyPr/>
          <a:lstStyle/>
          <a:p>
            <a:r>
              <a:rPr lang="en-US" dirty="0"/>
              <a:t>Just do it</a:t>
            </a:r>
            <a:endParaRPr lang="en-GB" dirty="0"/>
          </a:p>
        </p:txBody>
      </p:sp>
      <p:sp>
        <p:nvSpPr>
          <p:cNvPr id="3" name="Content Placeholder 2">
            <a:extLst>
              <a:ext uri="{FF2B5EF4-FFF2-40B4-BE49-F238E27FC236}">
                <a16:creationId xmlns:a16="http://schemas.microsoft.com/office/drawing/2014/main" id="{08A8DB12-FA29-ECDF-F22E-3CE15A64B12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33396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8896F-7D6D-BAAD-B670-1A762D00851A}"/>
              </a:ext>
            </a:extLst>
          </p:cNvPr>
          <p:cNvSpPr>
            <a:spLocks noGrp="1"/>
          </p:cNvSpPr>
          <p:nvPr>
            <p:ph type="title"/>
          </p:nvPr>
        </p:nvSpPr>
        <p:spPr/>
        <p:txBody>
          <a:bodyPr/>
          <a:lstStyle/>
          <a:p>
            <a:r>
              <a:rPr lang="en-GB" dirty="0"/>
              <a:t>What we’re covering today</a:t>
            </a:r>
          </a:p>
        </p:txBody>
      </p:sp>
      <p:sp>
        <p:nvSpPr>
          <p:cNvPr id="3" name="Content Placeholder 2">
            <a:extLst>
              <a:ext uri="{FF2B5EF4-FFF2-40B4-BE49-F238E27FC236}">
                <a16:creationId xmlns:a16="http://schemas.microsoft.com/office/drawing/2014/main" id="{22FE7329-B80D-DF30-324A-23A4E3F29263}"/>
              </a:ext>
            </a:extLst>
          </p:cNvPr>
          <p:cNvSpPr>
            <a:spLocks noGrp="1"/>
          </p:cNvSpPr>
          <p:nvPr>
            <p:ph idx="1"/>
          </p:nvPr>
        </p:nvSpPr>
        <p:spPr>
          <a:xfrm>
            <a:off x="384257" y="2002327"/>
            <a:ext cx="10078590" cy="4480534"/>
          </a:xfrm>
        </p:spPr>
        <p:txBody>
          <a:bodyPr>
            <a:normAutofit/>
          </a:bodyPr>
          <a:lstStyle/>
          <a:p>
            <a:r>
              <a:rPr lang="en-GB" sz="2400" b="1" dirty="0">
                <a:solidFill>
                  <a:schemeClr val="accent1"/>
                </a:solidFill>
              </a:rPr>
              <a:t>One simple way to explain the Good News of Jesus and invite</a:t>
            </a:r>
          </a:p>
          <a:p>
            <a:r>
              <a:rPr lang="en-GB" sz="2400" b="1" dirty="0">
                <a:solidFill>
                  <a:schemeClr val="accent1"/>
                </a:solidFill>
              </a:rPr>
              <a:t>Some tips for offering that conversation to people</a:t>
            </a:r>
          </a:p>
          <a:p>
            <a:r>
              <a:rPr lang="en-GB" sz="2400" strike="sngStrike" dirty="0"/>
              <a:t>How to follow up with interested people or teach new believers</a:t>
            </a:r>
          </a:p>
          <a:p>
            <a:r>
              <a:rPr lang="en-GB" sz="2400" strike="sngStrike" dirty="0"/>
              <a:t>A quick way to share what Jesus has done for you</a:t>
            </a:r>
          </a:p>
          <a:p>
            <a:r>
              <a:rPr lang="en-GB" sz="2400" strike="sngStrike" dirty="0"/>
              <a:t>How to handle objections or difficult questions</a:t>
            </a:r>
          </a:p>
          <a:p>
            <a:r>
              <a:rPr lang="en-GB" sz="2400" strike="sngStrike" dirty="0"/>
              <a:t>How to discuss the evidence for God’s existence or the resurrection of Jesus</a:t>
            </a:r>
          </a:p>
          <a:p>
            <a:r>
              <a:rPr lang="en-GB" sz="2400" strike="sngStrike" dirty="0"/>
              <a:t>How to listen to the Holy Spirit and cautiously present for words of prophecy for the people we are speaking to.</a:t>
            </a:r>
          </a:p>
          <a:p>
            <a:endParaRPr lang="en-GB" sz="2400" dirty="0"/>
          </a:p>
          <a:p>
            <a:endParaRPr lang="en-GB" sz="2400" dirty="0"/>
          </a:p>
          <a:p>
            <a:endParaRPr lang="en-GB" sz="2400" dirty="0"/>
          </a:p>
          <a:p>
            <a:endParaRPr lang="en-GB" sz="2400" dirty="0"/>
          </a:p>
        </p:txBody>
      </p:sp>
    </p:spTree>
    <p:extLst>
      <p:ext uri="{BB962C8B-B14F-4D97-AF65-F5344CB8AC3E}">
        <p14:creationId xmlns:p14="http://schemas.microsoft.com/office/powerpoint/2010/main" val="76229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B9740-110F-FEE9-81E1-271FDB02C3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507C51-2ECF-100D-A133-1B54CF1298CB}"/>
              </a:ext>
            </a:extLst>
          </p:cNvPr>
          <p:cNvSpPr>
            <a:spLocks noGrp="1"/>
          </p:cNvSpPr>
          <p:nvPr>
            <p:ph type="title"/>
          </p:nvPr>
        </p:nvSpPr>
        <p:spPr>
          <a:xfrm>
            <a:off x="677334" y="285346"/>
            <a:ext cx="8596668" cy="1320800"/>
          </a:xfrm>
        </p:spPr>
        <p:txBody>
          <a:bodyPr/>
          <a:lstStyle/>
          <a:p>
            <a:r>
              <a:rPr lang="en-GB" dirty="0"/>
              <a:t>Explaining the Good News</a:t>
            </a:r>
            <a:br>
              <a:rPr lang="en-GB" dirty="0"/>
            </a:br>
            <a:endParaRPr lang="en-GB" dirty="0"/>
          </a:p>
        </p:txBody>
      </p:sp>
      <p:sp>
        <p:nvSpPr>
          <p:cNvPr id="3" name="Content Placeholder 2">
            <a:extLst>
              <a:ext uri="{FF2B5EF4-FFF2-40B4-BE49-F238E27FC236}">
                <a16:creationId xmlns:a16="http://schemas.microsoft.com/office/drawing/2014/main" id="{DC6ECC20-E99F-66A4-DEE8-2A006FEE0768}"/>
              </a:ext>
            </a:extLst>
          </p:cNvPr>
          <p:cNvSpPr>
            <a:spLocks noGrp="1"/>
          </p:cNvSpPr>
          <p:nvPr>
            <p:ph idx="1"/>
          </p:nvPr>
        </p:nvSpPr>
        <p:spPr>
          <a:xfrm>
            <a:off x="385503" y="1444019"/>
            <a:ext cx="10405713" cy="4807626"/>
          </a:xfrm>
        </p:spPr>
        <p:txBody>
          <a:bodyPr>
            <a:normAutofit fontScale="92500"/>
          </a:bodyPr>
          <a:lstStyle/>
          <a:p>
            <a:pPr marL="0" indent="0">
              <a:lnSpc>
                <a:spcPct val="150000"/>
              </a:lnSpc>
              <a:buNone/>
            </a:pPr>
            <a:r>
              <a:rPr lang="en-GB" sz="4800" dirty="0"/>
              <a:t>For the wages of sin is death</a:t>
            </a:r>
          </a:p>
          <a:p>
            <a:pPr marL="0" indent="0">
              <a:lnSpc>
                <a:spcPct val="150000"/>
              </a:lnSpc>
              <a:buNone/>
            </a:pPr>
            <a:r>
              <a:rPr lang="en-GB" sz="4800" dirty="0"/>
              <a:t>but the free gift of God is eternal life</a:t>
            </a:r>
          </a:p>
          <a:p>
            <a:pPr marL="0" indent="0">
              <a:lnSpc>
                <a:spcPct val="150000"/>
              </a:lnSpc>
              <a:buNone/>
            </a:pPr>
            <a:r>
              <a:rPr lang="en-GB" sz="4800" dirty="0"/>
              <a:t>through Christ Jesus our Lord</a:t>
            </a:r>
          </a:p>
          <a:p>
            <a:pPr marL="0" indent="0" algn="r">
              <a:lnSpc>
                <a:spcPct val="150000"/>
              </a:lnSpc>
              <a:buNone/>
            </a:pPr>
            <a:r>
              <a:rPr lang="en-GB" sz="3900" dirty="0"/>
              <a:t>Romans 6:23	</a:t>
            </a:r>
            <a:r>
              <a:rPr lang="en-GB" sz="4800" dirty="0"/>
              <a:t>			</a:t>
            </a:r>
          </a:p>
        </p:txBody>
      </p:sp>
    </p:spTree>
    <p:extLst>
      <p:ext uri="{BB962C8B-B14F-4D97-AF65-F5344CB8AC3E}">
        <p14:creationId xmlns:p14="http://schemas.microsoft.com/office/powerpoint/2010/main" val="1508361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5E5B9-057B-C161-36CF-55F802E16592}"/>
              </a:ext>
            </a:extLst>
          </p:cNvPr>
          <p:cNvSpPr>
            <a:spLocks noGrp="1"/>
          </p:cNvSpPr>
          <p:nvPr>
            <p:ph type="title"/>
          </p:nvPr>
        </p:nvSpPr>
        <p:spPr/>
        <p:txBody>
          <a:bodyPr/>
          <a:lstStyle/>
          <a:p>
            <a:r>
              <a:rPr lang="en-GB" dirty="0"/>
              <a:t>Not just a Bible verse</a:t>
            </a:r>
          </a:p>
        </p:txBody>
      </p:sp>
      <p:sp>
        <p:nvSpPr>
          <p:cNvPr id="3" name="Content Placeholder 2">
            <a:extLst>
              <a:ext uri="{FF2B5EF4-FFF2-40B4-BE49-F238E27FC236}">
                <a16:creationId xmlns:a16="http://schemas.microsoft.com/office/drawing/2014/main" id="{F6D1897D-BD9F-AEA5-5784-4094811265E7}"/>
              </a:ext>
            </a:extLst>
          </p:cNvPr>
          <p:cNvSpPr>
            <a:spLocks noGrp="1"/>
          </p:cNvSpPr>
          <p:nvPr>
            <p:ph idx="1"/>
          </p:nvPr>
        </p:nvSpPr>
        <p:spPr>
          <a:xfrm>
            <a:off x="677333" y="2160589"/>
            <a:ext cx="9186513" cy="4376398"/>
          </a:xfrm>
        </p:spPr>
        <p:txBody>
          <a:bodyPr>
            <a:normAutofit/>
          </a:bodyPr>
          <a:lstStyle/>
          <a:p>
            <a:r>
              <a:rPr lang="en-GB" sz="2400" dirty="0"/>
              <a:t>The Good News of Jesus is too deep to be well-represented in one verse. (Hint: Read the whole new testament!)</a:t>
            </a:r>
          </a:p>
          <a:p>
            <a:endParaRPr lang="en-GB" sz="2400" dirty="0"/>
          </a:p>
          <a:p>
            <a:r>
              <a:rPr lang="en-GB" sz="2400" dirty="0"/>
              <a:t>We are using Romans 6:23 as the ‘skeleton’ of our message, a way to </a:t>
            </a:r>
            <a:r>
              <a:rPr lang="en-GB" sz="2400" b="1" dirty="0"/>
              <a:t>remind ourselves</a:t>
            </a:r>
            <a:r>
              <a:rPr lang="en-GB" sz="2400" dirty="0"/>
              <a:t> of the main topics that need to be mentioned.</a:t>
            </a:r>
          </a:p>
          <a:p>
            <a:endParaRPr lang="en-GB" sz="2400" dirty="0"/>
          </a:p>
          <a:p>
            <a:r>
              <a:rPr lang="en-GB" sz="2400" dirty="0"/>
              <a:t>So we’ll start by stating it, and then split the verse into three short chunks and explain those.</a:t>
            </a:r>
          </a:p>
        </p:txBody>
      </p:sp>
    </p:spTree>
    <p:extLst>
      <p:ext uri="{BB962C8B-B14F-4D97-AF65-F5344CB8AC3E}">
        <p14:creationId xmlns:p14="http://schemas.microsoft.com/office/powerpoint/2010/main" val="1615554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8620-D716-CDD6-A09D-554C712ED3EF}"/>
              </a:ext>
            </a:extLst>
          </p:cNvPr>
          <p:cNvSpPr>
            <a:spLocks noGrp="1"/>
          </p:cNvSpPr>
          <p:nvPr>
            <p:ph type="title"/>
          </p:nvPr>
        </p:nvSpPr>
        <p:spPr>
          <a:xfrm>
            <a:off x="651394" y="298315"/>
            <a:ext cx="8596668" cy="1320800"/>
          </a:xfrm>
        </p:spPr>
        <p:txBody>
          <a:bodyPr/>
          <a:lstStyle/>
          <a:p>
            <a:r>
              <a:rPr lang="en-GB" dirty="0"/>
              <a:t>Explaining the Good News</a:t>
            </a:r>
            <a:br>
              <a:rPr lang="en-GB" dirty="0"/>
            </a:br>
            <a:endParaRPr lang="en-GB" dirty="0"/>
          </a:p>
        </p:txBody>
      </p:sp>
      <p:sp>
        <p:nvSpPr>
          <p:cNvPr id="3" name="Content Placeholder 2">
            <a:extLst>
              <a:ext uri="{FF2B5EF4-FFF2-40B4-BE49-F238E27FC236}">
                <a16:creationId xmlns:a16="http://schemas.microsoft.com/office/drawing/2014/main" id="{FE6D58EF-FF82-960E-750E-6B01263E6409}"/>
              </a:ext>
            </a:extLst>
          </p:cNvPr>
          <p:cNvSpPr>
            <a:spLocks noGrp="1"/>
          </p:cNvSpPr>
          <p:nvPr>
            <p:ph idx="1"/>
          </p:nvPr>
        </p:nvSpPr>
        <p:spPr>
          <a:xfrm>
            <a:off x="391988" y="1517515"/>
            <a:ext cx="10405713" cy="5116749"/>
          </a:xfrm>
        </p:spPr>
        <p:txBody>
          <a:bodyPr>
            <a:normAutofit fontScale="92500" lnSpcReduction="10000"/>
          </a:bodyPr>
          <a:lstStyle/>
          <a:p>
            <a:pPr marL="0" indent="0">
              <a:lnSpc>
                <a:spcPct val="150000"/>
              </a:lnSpc>
              <a:buNone/>
            </a:pPr>
            <a:r>
              <a:rPr lang="en-GB" sz="4800" dirty="0"/>
              <a:t>For the </a:t>
            </a:r>
            <a:r>
              <a:rPr lang="en-GB" sz="4800" u="sng" dirty="0">
                <a:solidFill>
                  <a:srgbClr val="FF0000"/>
                </a:solidFill>
              </a:rPr>
              <a:t>wages</a:t>
            </a:r>
            <a:r>
              <a:rPr lang="en-GB" sz="4800" dirty="0"/>
              <a:t> of </a:t>
            </a:r>
            <a:r>
              <a:rPr lang="en-GB" sz="4800" u="sng" dirty="0">
                <a:solidFill>
                  <a:srgbClr val="FF0000"/>
                </a:solidFill>
              </a:rPr>
              <a:t>sin</a:t>
            </a:r>
            <a:r>
              <a:rPr lang="en-GB" sz="4800" dirty="0"/>
              <a:t> is </a:t>
            </a:r>
            <a:r>
              <a:rPr lang="en-GB" sz="4800" u="sng" dirty="0">
                <a:solidFill>
                  <a:srgbClr val="FF0000"/>
                </a:solidFill>
              </a:rPr>
              <a:t>death</a:t>
            </a:r>
          </a:p>
          <a:p>
            <a:pPr marL="0" indent="0">
              <a:lnSpc>
                <a:spcPct val="150000"/>
              </a:lnSpc>
              <a:buNone/>
            </a:pPr>
            <a:r>
              <a:rPr lang="en-GB" sz="4800" dirty="0"/>
              <a:t>but the </a:t>
            </a:r>
            <a:r>
              <a:rPr lang="en-GB" sz="4800" u="sng" dirty="0">
                <a:solidFill>
                  <a:schemeClr val="accent1"/>
                </a:solidFill>
              </a:rPr>
              <a:t>free gift of God</a:t>
            </a:r>
            <a:r>
              <a:rPr lang="en-GB" sz="4800" dirty="0">
                <a:solidFill>
                  <a:schemeClr val="accent6"/>
                </a:solidFill>
              </a:rPr>
              <a:t> </a:t>
            </a:r>
            <a:r>
              <a:rPr lang="en-GB" sz="4800" dirty="0"/>
              <a:t>is </a:t>
            </a:r>
            <a:r>
              <a:rPr lang="en-GB" sz="4800" u="sng" dirty="0">
                <a:solidFill>
                  <a:schemeClr val="accent1"/>
                </a:solidFill>
              </a:rPr>
              <a:t>eternal life</a:t>
            </a:r>
          </a:p>
          <a:p>
            <a:pPr marL="0" indent="0">
              <a:lnSpc>
                <a:spcPct val="150000"/>
              </a:lnSpc>
              <a:buNone/>
            </a:pPr>
            <a:r>
              <a:rPr lang="en-GB" sz="4800" u="sng" dirty="0">
                <a:solidFill>
                  <a:srgbClr val="00B0F0"/>
                </a:solidFill>
              </a:rPr>
              <a:t>through Christ Jesus</a:t>
            </a:r>
            <a:r>
              <a:rPr lang="en-GB" sz="4800" dirty="0"/>
              <a:t>  </a:t>
            </a:r>
            <a:r>
              <a:rPr lang="en-GB" sz="4800" u="sng" dirty="0">
                <a:solidFill>
                  <a:srgbClr val="00B0F0"/>
                </a:solidFill>
              </a:rPr>
              <a:t>our Lord</a:t>
            </a:r>
          </a:p>
          <a:p>
            <a:pPr marL="0" indent="0">
              <a:lnSpc>
                <a:spcPct val="150000"/>
              </a:lnSpc>
              <a:buNone/>
            </a:pPr>
            <a:r>
              <a:rPr lang="en-GB" sz="4300" dirty="0">
                <a:solidFill>
                  <a:srgbClr val="7030A0"/>
                </a:solidFill>
              </a:rPr>
              <a:t>Q1: What do you think?</a:t>
            </a:r>
          </a:p>
          <a:p>
            <a:pPr marL="0" indent="0">
              <a:lnSpc>
                <a:spcPct val="150000"/>
              </a:lnSpc>
              <a:buNone/>
            </a:pPr>
            <a:r>
              <a:rPr lang="en-GB" sz="4300" dirty="0">
                <a:solidFill>
                  <a:srgbClr val="7030A0"/>
                </a:solidFill>
              </a:rPr>
              <a:t>Q2: Are you ready to follow Jesus?</a:t>
            </a:r>
          </a:p>
        </p:txBody>
      </p:sp>
    </p:spTree>
    <p:extLst>
      <p:ext uri="{BB962C8B-B14F-4D97-AF65-F5344CB8AC3E}">
        <p14:creationId xmlns:p14="http://schemas.microsoft.com/office/powerpoint/2010/main" val="48524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9C947-357D-400C-36F8-44248330CED8}"/>
              </a:ext>
            </a:extLst>
          </p:cNvPr>
          <p:cNvSpPr>
            <a:spLocks noGrp="1"/>
          </p:cNvSpPr>
          <p:nvPr>
            <p:ph type="title"/>
          </p:nvPr>
        </p:nvSpPr>
        <p:spPr/>
        <p:txBody>
          <a:bodyPr/>
          <a:lstStyle/>
          <a:p>
            <a:r>
              <a:rPr lang="en-GB" dirty="0"/>
              <a:t>Practice</a:t>
            </a:r>
          </a:p>
        </p:txBody>
      </p:sp>
      <p:sp>
        <p:nvSpPr>
          <p:cNvPr id="3" name="Content Placeholder 2">
            <a:extLst>
              <a:ext uri="{FF2B5EF4-FFF2-40B4-BE49-F238E27FC236}">
                <a16:creationId xmlns:a16="http://schemas.microsoft.com/office/drawing/2014/main" id="{4C0CA3EA-ABF1-5E81-D932-3E7753648AF7}"/>
              </a:ext>
            </a:extLst>
          </p:cNvPr>
          <p:cNvSpPr>
            <a:spLocks noGrp="1"/>
          </p:cNvSpPr>
          <p:nvPr>
            <p:ph idx="1"/>
          </p:nvPr>
        </p:nvSpPr>
        <p:spPr/>
        <p:txBody>
          <a:bodyPr>
            <a:normAutofit/>
          </a:bodyPr>
          <a:lstStyle/>
          <a:p>
            <a:r>
              <a:rPr lang="en-GB" sz="3200" dirty="0"/>
              <a:t>Find a partner</a:t>
            </a:r>
          </a:p>
          <a:p>
            <a:endParaRPr lang="en-GB" sz="3200" dirty="0"/>
          </a:p>
          <a:p>
            <a:r>
              <a:rPr lang="en-GB" sz="3200" dirty="0"/>
              <a:t>Practice telling each other the Good News of Jesus using the Romans 6:23 scaffold.</a:t>
            </a:r>
          </a:p>
          <a:p>
            <a:endParaRPr lang="en-GB" sz="3200" dirty="0"/>
          </a:p>
          <a:p>
            <a:r>
              <a:rPr lang="en-GB" sz="3200" dirty="0"/>
              <a:t>2x each</a:t>
            </a:r>
          </a:p>
        </p:txBody>
      </p:sp>
    </p:spTree>
    <p:extLst>
      <p:ext uri="{BB962C8B-B14F-4D97-AF65-F5344CB8AC3E}">
        <p14:creationId xmlns:p14="http://schemas.microsoft.com/office/powerpoint/2010/main" val="2398441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62F0-A7DB-7ADE-5BD3-5A67272BE28B}"/>
              </a:ext>
            </a:extLst>
          </p:cNvPr>
          <p:cNvSpPr>
            <a:spLocks noGrp="1"/>
          </p:cNvSpPr>
          <p:nvPr>
            <p:ph type="title"/>
          </p:nvPr>
        </p:nvSpPr>
        <p:spPr/>
        <p:txBody>
          <a:bodyPr/>
          <a:lstStyle/>
          <a:p>
            <a:r>
              <a:rPr lang="en-GB" dirty="0"/>
              <a:t>Starting the Conversation?</a:t>
            </a:r>
          </a:p>
        </p:txBody>
      </p:sp>
      <p:sp>
        <p:nvSpPr>
          <p:cNvPr id="3" name="Content Placeholder 2">
            <a:extLst>
              <a:ext uri="{FF2B5EF4-FFF2-40B4-BE49-F238E27FC236}">
                <a16:creationId xmlns:a16="http://schemas.microsoft.com/office/drawing/2014/main" id="{C836BF00-1E54-1095-07F7-74F9BD768188}"/>
              </a:ext>
            </a:extLst>
          </p:cNvPr>
          <p:cNvSpPr>
            <a:spLocks noGrp="1"/>
          </p:cNvSpPr>
          <p:nvPr>
            <p:ph idx="1"/>
          </p:nvPr>
        </p:nvSpPr>
        <p:spPr>
          <a:xfrm>
            <a:off x="385503" y="2017917"/>
            <a:ext cx="9419977" cy="4305062"/>
          </a:xfrm>
        </p:spPr>
        <p:txBody>
          <a:bodyPr>
            <a:normAutofit/>
          </a:bodyPr>
          <a:lstStyle/>
          <a:p>
            <a:r>
              <a:rPr lang="en-GB" sz="3200" dirty="0"/>
              <a:t>“Hello! I’m David and I’m going round caring for the community and offering to pray for people.” </a:t>
            </a:r>
            <a:r>
              <a:rPr lang="en-GB" sz="3200" b="1" dirty="0"/>
              <a:t>Can I pray for you?</a:t>
            </a:r>
          </a:p>
          <a:p>
            <a:r>
              <a:rPr lang="en-GB" sz="3200" b="1" dirty="0"/>
              <a:t>Could I share the good news about Jesus with you?</a:t>
            </a:r>
          </a:p>
          <a:p>
            <a:endParaRPr lang="en-GB" sz="3200" dirty="0"/>
          </a:p>
        </p:txBody>
      </p:sp>
    </p:spTree>
    <p:extLst>
      <p:ext uri="{BB962C8B-B14F-4D97-AF65-F5344CB8AC3E}">
        <p14:creationId xmlns:p14="http://schemas.microsoft.com/office/powerpoint/2010/main" val="3033473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AEF0-6D12-2BE8-F050-6160318265D9}"/>
              </a:ext>
            </a:extLst>
          </p:cNvPr>
          <p:cNvSpPr>
            <a:spLocks noGrp="1"/>
          </p:cNvSpPr>
          <p:nvPr>
            <p:ph type="title"/>
          </p:nvPr>
        </p:nvSpPr>
        <p:spPr/>
        <p:txBody>
          <a:bodyPr/>
          <a:lstStyle/>
          <a:p>
            <a:r>
              <a:rPr lang="en-GB" dirty="0"/>
              <a:t>Managing awkwardness</a:t>
            </a:r>
          </a:p>
        </p:txBody>
      </p:sp>
      <p:sp>
        <p:nvSpPr>
          <p:cNvPr id="3" name="Content Placeholder 2">
            <a:extLst>
              <a:ext uri="{FF2B5EF4-FFF2-40B4-BE49-F238E27FC236}">
                <a16:creationId xmlns:a16="http://schemas.microsoft.com/office/drawing/2014/main" id="{9CC4CA91-2B31-D28D-837B-139D7FD6001F}"/>
              </a:ext>
            </a:extLst>
          </p:cNvPr>
          <p:cNvSpPr>
            <a:spLocks noGrp="1"/>
          </p:cNvSpPr>
          <p:nvPr>
            <p:ph idx="1"/>
          </p:nvPr>
        </p:nvSpPr>
        <p:spPr/>
        <p:txBody>
          <a:bodyPr>
            <a:normAutofit lnSpcReduction="10000"/>
          </a:bodyPr>
          <a:lstStyle/>
          <a:p>
            <a:r>
              <a:rPr lang="en-GB" dirty="0"/>
              <a:t>If they say they want to escape, </a:t>
            </a:r>
            <a:r>
              <a:rPr lang="en-GB" u="sng" dirty="0"/>
              <a:t>do let them</a:t>
            </a:r>
            <a:r>
              <a:rPr lang="en-GB" dirty="0"/>
              <a:t>. BUT don’t </a:t>
            </a:r>
            <a:r>
              <a:rPr lang="en-GB" u="sng" dirty="0"/>
              <a:t>suggest</a:t>
            </a:r>
            <a:r>
              <a:rPr lang="en-GB" dirty="0"/>
              <a:t> excuses for them or apologise. Just offer, smile, and respect their choice.</a:t>
            </a:r>
          </a:p>
          <a:p>
            <a:endParaRPr lang="en-GB" dirty="0"/>
          </a:p>
          <a:p>
            <a:r>
              <a:rPr lang="en-GB" dirty="0"/>
              <a:t>It’s going to feel awkward the first time, but get less awkward each time.</a:t>
            </a:r>
          </a:p>
          <a:p>
            <a:endParaRPr lang="en-GB" dirty="0"/>
          </a:p>
          <a:p>
            <a:r>
              <a:rPr lang="en-GB" dirty="0"/>
              <a:t>Momentum helps even within one session of offering to people. I find the first five people are hard, the next five easier, the next five you hit a flow and after that it’s quite joyful! If you can just get the initial questions out, you’re on the right path.</a:t>
            </a:r>
          </a:p>
          <a:p>
            <a:r>
              <a:rPr lang="en-GB" dirty="0"/>
              <a:t>If it doesn’t go as well as you hope (I mean your own performance, not their response which isn’t up to you) then just pray, thank God for what worked and have another go!</a:t>
            </a:r>
          </a:p>
        </p:txBody>
      </p:sp>
    </p:spTree>
    <p:extLst>
      <p:ext uri="{BB962C8B-B14F-4D97-AF65-F5344CB8AC3E}">
        <p14:creationId xmlns:p14="http://schemas.microsoft.com/office/powerpoint/2010/main" val="544876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07022-F5D5-6575-5BE6-AB2948ABFF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38FB19-F45E-27CA-4FBA-D8743EAE09E7}"/>
              </a:ext>
            </a:extLst>
          </p:cNvPr>
          <p:cNvSpPr>
            <a:spLocks noGrp="1"/>
          </p:cNvSpPr>
          <p:nvPr>
            <p:ph type="title"/>
          </p:nvPr>
        </p:nvSpPr>
        <p:spPr/>
        <p:txBody>
          <a:bodyPr/>
          <a:lstStyle/>
          <a:p>
            <a:r>
              <a:rPr lang="en-GB" dirty="0"/>
              <a:t>Practice</a:t>
            </a:r>
          </a:p>
        </p:txBody>
      </p:sp>
      <p:sp>
        <p:nvSpPr>
          <p:cNvPr id="4" name="Content Placeholder 2">
            <a:extLst>
              <a:ext uri="{FF2B5EF4-FFF2-40B4-BE49-F238E27FC236}">
                <a16:creationId xmlns:a16="http://schemas.microsoft.com/office/drawing/2014/main" id="{A60BF0FD-7E62-3397-14B1-ED0AB7C4EEF1}"/>
              </a:ext>
            </a:extLst>
          </p:cNvPr>
          <p:cNvSpPr>
            <a:spLocks noGrp="1"/>
          </p:cNvSpPr>
          <p:nvPr>
            <p:ph idx="1"/>
          </p:nvPr>
        </p:nvSpPr>
        <p:spPr>
          <a:xfrm>
            <a:off x="677334" y="2160589"/>
            <a:ext cx="8596668" cy="3880773"/>
          </a:xfrm>
        </p:spPr>
        <p:txBody>
          <a:bodyPr>
            <a:normAutofit lnSpcReduction="10000"/>
          </a:bodyPr>
          <a:lstStyle/>
          <a:p>
            <a:r>
              <a:rPr lang="en-GB" sz="3200" dirty="0"/>
              <a:t>Find a partner</a:t>
            </a:r>
          </a:p>
          <a:p>
            <a:endParaRPr lang="en-GB" sz="3200" dirty="0"/>
          </a:p>
          <a:p>
            <a:r>
              <a:rPr lang="en-GB" sz="3200" dirty="0"/>
              <a:t>Pretend you’ve knocked on your partner’s door and you’re going to offer prayer and the Good News</a:t>
            </a:r>
          </a:p>
          <a:p>
            <a:endParaRPr lang="en-GB" sz="3200" dirty="0"/>
          </a:p>
          <a:p>
            <a:r>
              <a:rPr lang="en-GB" sz="3200" dirty="0"/>
              <a:t>2x each</a:t>
            </a:r>
          </a:p>
        </p:txBody>
      </p:sp>
    </p:spTree>
    <p:extLst>
      <p:ext uri="{BB962C8B-B14F-4D97-AF65-F5344CB8AC3E}">
        <p14:creationId xmlns:p14="http://schemas.microsoft.com/office/powerpoint/2010/main" val="30818502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289</TotalTime>
  <Words>1015</Words>
  <Application>Microsoft Office PowerPoint</Application>
  <PresentationFormat>Widescreen</PresentationFormat>
  <Paragraphs>81</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Communicating the Good News</vt:lpstr>
      <vt:lpstr>What we’re covering today</vt:lpstr>
      <vt:lpstr>Explaining the Good News </vt:lpstr>
      <vt:lpstr>Not just a Bible verse</vt:lpstr>
      <vt:lpstr>Explaining the Good News </vt:lpstr>
      <vt:lpstr>Practice</vt:lpstr>
      <vt:lpstr>Starting the Conversation?</vt:lpstr>
      <vt:lpstr>Managing awkwardness</vt:lpstr>
      <vt:lpstr>Practice</vt:lpstr>
      <vt:lpstr>Just do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the Gospel</dc:title>
  <dc:creator>David Acreman</dc:creator>
  <cp:lastModifiedBy>Andy Acreman</cp:lastModifiedBy>
  <cp:revision>5</cp:revision>
  <dcterms:created xsi:type="dcterms:W3CDTF">2025-08-11T09:40:35Z</dcterms:created>
  <dcterms:modified xsi:type="dcterms:W3CDTF">2025-08-19T19:17:38Z</dcterms:modified>
</cp:coreProperties>
</file>